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84" r:id="rId3"/>
    <p:sldId id="258" r:id="rId4"/>
    <p:sldId id="266" r:id="rId5"/>
    <p:sldId id="267" r:id="rId6"/>
    <p:sldId id="296" r:id="rId7"/>
    <p:sldId id="270" r:id="rId8"/>
    <p:sldId id="292" r:id="rId9"/>
    <p:sldId id="293" r:id="rId10"/>
    <p:sldId id="290" r:id="rId11"/>
    <p:sldId id="299" r:id="rId12"/>
    <p:sldId id="298" r:id="rId13"/>
    <p:sldId id="295" r:id="rId14"/>
    <p:sldId id="274" r:id="rId15"/>
    <p:sldId id="273" r:id="rId16"/>
    <p:sldId id="276" r:id="rId17"/>
    <p:sldId id="277" r:id="rId18"/>
    <p:sldId id="278" r:id="rId19"/>
    <p:sldId id="283" r:id="rId20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86"/>
    <a:srgbClr val="335BA3"/>
    <a:srgbClr val="B4C6E7"/>
    <a:srgbClr val="737477"/>
    <a:srgbClr val="CCCC00"/>
    <a:srgbClr val="D9D9D9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1" autoAdjust="0"/>
    <p:restoredTop sz="94657" autoAdjust="0"/>
  </p:normalViewPr>
  <p:slideViewPr>
    <p:cSldViewPr showGuides="1">
      <p:cViewPr varScale="1">
        <p:scale>
          <a:sx n="100" d="100"/>
          <a:sy n="100" d="100"/>
        </p:scale>
        <p:origin x="108" y="2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591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87D9AC1-BC93-4CF6-9ADB-031E2966E5A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6C0474F-7BB8-4703-BBA7-ABCA8710859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654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40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638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37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514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96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922E1-04C3-456F-8935-E5B0EFBF4407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D1CA-2A8C-46DF-9E44-70ECF36A974E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57A84-02F1-486A-8F11-2D8D83247340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12F5-50A3-41B9-AA89-7F592FBA11B8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9E74-88BD-4AF6-9C11-9F805AB7870C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9A1A-13C8-4F57-ADCD-5F9764BA6419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BEBB2-481A-4997-B957-D744C54EF48B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465A-211D-454B-A4E9-EDA16A2794FD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67BA3-80C9-4383-9460-A9FBA6E09A03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83409-85BA-4EF9-AD99-136F8CDE0F21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FCA2-CC03-46AA-98F5-60FBE148B22C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FFC2A3-58AF-403D-8450-50863AF9697E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9" name="그룹 13"/>
          <p:cNvGrpSpPr>
            <a:grpSpLocks/>
          </p:cNvGrpSpPr>
          <p:nvPr/>
        </p:nvGrpSpPr>
        <p:grpSpPr bwMode="auto">
          <a:xfrm>
            <a:off x="3605587" y="2433638"/>
            <a:ext cx="4979248" cy="1282700"/>
            <a:chOff x="3960321" y="2676466"/>
            <a:chExt cx="4215985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516" y="3765342"/>
              <a:ext cx="274879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3960321" y="2676466"/>
              <a:ext cx="4215985" cy="8621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600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GeniousMES</a:t>
              </a:r>
              <a:endParaRPr kumimoji="0" lang="en-US" altLang="ko-KR" sz="6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463" y="3541713"/>
            <a:ext cx="7329487" cy="9694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90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GDC8 Team3</a:t>
            </a:r>
            <a:endParaRPr kumimoji="0"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기업맞춤형</a:t>
            </a: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)C#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기반 산업자동화 </a:t>
            </a: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SW 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개발자 양성과정</a:t>
            </a:r>
            <a:endParaRPr kumimoji="0"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81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CBDDBC3-7B0D-43DD-8617-EBC0F97ED33B}"/>
              </a:ext>
            </a:extLst>
          </p:cNvPr>
          <p:cNvSpPr txBox="1"/>
          <p:nvPr/>
        </p:nvSpPr>
        <p:spPr>
          <a:xfrm>
            <a:off x="191723" y="122900"/>
            <a:ext cx="2799620" cy="476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Tier </a:t>
            </a:r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  <p:pic>
        <p:nvPicPr>
          <p:cNvPr id="1026" name="Picture 2" descr="Few questions regarding BLL and DAL in my first 3-tier Winform Application  - Stack Overflow">
            <a:extLst>
              <a:ext uri="{FF2B5EF4-FFF2-40B4-BE49-F238E27FC236}">
                <a16:creationId xmlns:a16="http://schemas.microsoft.com/office/drawing/2014/main" id="{EA14BB89-F79D-4542-ACB8-F23AACE29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90" y="895596"/>
            <a:ext cx="5467350" cy="53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nter image description here">
            <a:extLst>
              <a:ext uri="{FF2B5EF4-FFF2-40B4-BE49-F238E27FC236}">
                <a16:creationId xmlns:a16="http://schemas.microsoft.com/office/drawing/2014/main" id="{A4072651-4052-4930-8317-5F4704FC6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254" y="814388"/>
            <a:ext cx="5467350" cy="522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556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CBDDBC3-7B0D-43DD-8617-EBC0F97ED33B}"/>
              </a:ext>
            </a:extLst>
          </p:cNvPr>
          <p:cNvSpPr txBox="1"/>
          <p:nvPr/>
        </p:nvSpPr>
        <p:spPr>
          <a:xfrm>
            <a:off x="191723" y="122900"/>
            <a:ext cx="2799620" cy="476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Tier </a:t>
            </a:r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6817FF-21B6-4BAF-BD60-F301D4E9DD1E}"/>
              </a:ext>
            </a:extLst>
          </p:cNvPr>
          <p:cNvSpPr/>
          <p:nvPr/>
        </p:nvSpPr>
        <p:spPr>
          <a:xfrm>
            <a:off x="405505" y="1874872"/>
            <a:ext cx="2016224" cy="349692"/>
          </a:xfrm>
          <a:prstGeom prst="rect">
            <a:avLst/>
          </a:prstGeom>
          <a:solidFill>
            <a:srgbClr val="1F3863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5995" tIns="35995" rIns="35995" bIns="35995" rtlCol="0" anchor="ctr" anchorCtr="1">
            <a:spAutoFit/>
          </a:bodyPr>
          <a:lstStyle/>
          <a:p>
            <a:pPr algn="ctr"/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Presentation Tier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9105CA-50E2-4FA8-A213-A3A8FDA86CE4}"/>
              </a:ext>
            </a:extLst>
          </p:cNvPr>
          <p:cNvSpPr/>
          <p:nvPr/>
        </p:nvSpPr>
        <p:spPr>
          <a:xfrm>
            <a:off x="554373" y="3083568"/>
            <a:ext cx="976773" cy="360039"/>
          </a:xfrm>
          <a:prstGeom prst="rect">
            <a:avLst/>
          </a:prstGeom>
          <a:solidFill>
            <a:srgbClr val="335BA3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WinForms </a:t>
            </a:r>
          </a:p>
          <a:p>
            <a:pPr algn="ctr"/>
            <a:r>
              <a:rPr lang="en-US" altLang="ko-KR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lang="ko-KR" altLang="en-US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A1DD95-372D-4BF0-A512-ABC24E67ABC0}"/>
              </a:ext>
            </a:extLst>
          </p:cNvPr>
          <p:cNvSpPr/>
          <p:nvPr/>
        </p:nvSpPr>
        <p:spPr>
          <a:xfrm>
            <a:off x="9148544" y="2912716"/>
            <a:ext cx="1364222" cy="226561"/>
          </a:xfrm>
          <a:prstGeom prst="rect">
            <a:avLst/>
          </a:prstGeom>
          <a:solidFill>
            <a:srgbClr val="E8EDF8"/>
          </a:solidFill>
          <a:ln w="19050">
            <a:solidFill>
              <a:srgbClr val="B4C6E7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981765707">
                  <a:custGeom>
                    <a:avLst/>
                    <a:gdLst>
                      <a:gd name="connsiteX0" fmla="*/ 0 w 1364400"/>
                      <a:gd name="connsiteY0" fmla="*/ 0 h 226591"/>
                      <a:gd name="connsiteX1" fmla="*/ 1364400 w 1364400"/>
                      <a:gd name="connsiteY1" fmla="*/ 0 h 226591"/>
                      <a:gd name="connsiteX2" fmla="*/ 1364400 w 1364400"/>
                      <a:gd name="connsiteY2" fmla="*/ 226591 h 226591"/>
                      <a:gd name="connsiteX3" fmla="*/ 0 w 1364400"/>
                      <a:gd name="connsiteY3" fmla="*/ 226591 h 226591"/>
                      <a:gd name="connsiteX4" fmla="*/ 0 w 1364400"/>
                      <a:gd name="connsiteY4" fmla="*/ 0 h 226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4400" h="226591" fill="none" extrusionOk="0">
                        <a:moveTo>
                          <a:pt x="0" y="0"/>
                        </a:moveTo>
                        <a:cubicBezTo>
                          <a:pt x="230551" y="-94811"/>
                          <a:pt x="1154594" y="-70659"/>
                          <a:pt x="1364400" y="0"/>
                        </a:cubicBezTo>
                        <a:cubicBezTo>
                          <a:pt x="1376780" y="68570"/>
                          <a:pt x="1373894" y="148146"/>
                          <a:pt x="1364400" y="226591"/>
                        </a:cubicBezTo>
                        <a:cubicBezTo>
                          <a:pt x="1043407" y="172009"/>
                          <a:pt x="444333" y="163011"/>
                          <a:pt x="0" y="226591"/>
                        </a:cubicBezTo>
                        <a:cubicBezTo>
                          <a:pt x="-14779" y="113900"/>
                          <a:pt x="13386" y="35501"/>
                          <a:pt x="0" y="0"/>
                        </a:cubicBezTo>
                        <a:close/>
                      </a:path>
                      <a:path w="1364400" h="226591" stroke="0" extrusionOk="0">
                        <a:moveTo>
                          <a:pt x="0" y="0"/>
                        </a:moveTo>
                        <a:cubicBezTo>
                          <a:pt x="628107" y="31373"/>
                          <a:pt x="818716" y="-36230"/>
                          <a:pt x="1364400" y="0"/>
                        </a:cubicBezTo>
                        <a:cubicBezTo>
                          <a:pt x="1384687" y="29743"/>
                          <a:pt x="1357150" y="135397"/>
                          <a:pt x="1364400" y="226591"/>
                        </a:cubicBezTo>
                        <a:cubicBezTo>
                          <a:pt x="804539" y="144332"/>
                          <a:pt x="457606" y="240682"/>
                          <a:pt x="0" y="226591"/>
                        </a:cubicBezTo>
                        <a:cubicBezTo>
                          <a:pt x="9511" y="158191"/>
                          <a:pt x="18123" y="7191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Database Tables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5AAE675-20A6-434E-A244-F4FF8189482D}"/>
              </a:ext>
            </a:extLst>
          </p:cNvPr>
          <p:cNvSpPr/>
          <p:nvPr/>
        </p:nvSpPr>
        <p:spPr>
          <a:xfrm>
            <a:off x="4263885" y="1826353"/>
            <a:ext cx="1567507" cy="349692"/>
          </a:xfrm>
          <a:prstGeom prst="rect">
            <a:avLst/>
          </a:prstGeom>
          <a:solidFill>
            <a:srgbClr val="1F3863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5995" tIns="35995" rIns="35995" bIns="35995" rtlCol="0" anchor="ctr" anchorCtr="1">
            <a:spAutoFit/>
          </a:bodyPr>
          <a:lstStyle/>
          <a:p>
            <a:pPr algn="ctr"/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Business Tier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3E38AD3-ED23-498E-9E54-37CAC9C76C6E}"/>
              </a:ext>
            </a:extLst>
          </p:cNvPr>
          <p:cNvSpPr/>
          <p:nvPr/>
        </p:nvSpPr>
        <p:spPr>
          <a:xfrm>
            <a:off x="4265771" y="2173269"/>
            <a:ext cx="3870866" cy="1464041"/>
          </a:xfrm>
          <a:prstGeom prst="rect">
            <a:avLst/>
          </a:prstGeom>
          <a:noFill/>
          <a:ln w="28575">
            <a:solidFill>
              <a:srgbClr val="1F3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7BF08AD-9B9D-4AA8-AE9F-63449C3A4E4F}"/>
              </a:ext>
            </a:extLst>
          </p:cNvPr>
          <p:cNvSpPr/>
          <p:nvPr/>
        </p:nvSpPr>
        <p:spPr>
          <a:xfrm>
            <a:off x="9047534" y="1826353"/>
            <a:ext cx="1364222" cy="349656"/>
          </a:xfrm>
          <a:prstGeom prst="rect">
            <a:avLst/>
          </a:prstGeom>
          <a:solidFill>
            <a:srgbClr val="1F3863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5995" tIns="35995" rIns="35995" bIns="35995" rtlCol="0" anchor="ctr" anchorCtr="1">
            <a:spAutoFit/>
          </a:bodyPr>
          <a:lstStyle/>
          <a:p>
            <a:pPr algn="ctr"/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Data Tier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7D43C08-AB4A-4DA4-B705-F9B899129FD5}"/>
              </a:ext>
            </a:extLst>
          </p:cNvPr>
          <p:cNvSpPr/>
          <p:nvPr/>
        </p:nvSpPr>
        <p:spPr>
          <a:xfrm>
            <a:off x="9048476" y="2187419"/>
            <a:ext cx="2039206" cy="1169573"/>
          </a:xfrm>
          <a:prstGeom prst="rect">
            <a:avLst/>
          </a:prstGeom>
          <a:noFill/>
          <a:ln w="28575">
            <a:solidFill>
              <a:srgbClr val="1F3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2DD1BAA-0F52-4967-B494-8A67FA1C2ED1}"/>
              </a:ext>
            </a:extLst>
          </p:cNvPr>
          <p:cNvSpPr/>
          <p:nvPr/>
        </p:nvSpPr>
        <p:spPr>
          <a:xfrm>
            <a:off x="4467170" y="3211819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Business Logic Layer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ADD2867-42B1-41B0-AC3F-A72FDCC15E14}"/>
              </a:ext>
            </a:extLst>
          </p:cNvPr>
          <p:cNvSpPr/>
          <p:nvPr/>
        </p:nvSpPr>
        <p:spPr>
          <a:xfrm>
            <a:off x="6377762" y="2785121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 Access Layer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36D6AB8-265B-4BC5-8070-EB95DC918FB3}"/>
              </a:ext>
            </a:extLst>
          </p:cNvPr>
          <p:cNvSpPr/>
          <p:nvPr/>
        </p:nvSpPr>
        <p:spPr>
          <a:xfrm>
            <a:off x="4480290" y="2354090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VO(Value Object)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508A91B-059C-465A-A350-6DF782237AC2}"/>
              </a:ext>
            </a:extLst>
          </p:cNvPr>
          <p:cNvSpPr/>
          <p:nvPr/>
        </p:nvSpPr>
        <p:spPr>
          <a:xfrm>
            <a:off x="405505" y="2228784"/>
            <a:ext cx="3529836" cy="1408526"/>
          </a:xfrm>
          <a:prstGeom prst="rect">
            <a:avLst/>
          </a:prstGeom>
          <a:noFill/>
          <a:ln w="28575">
            <a:solidFill>
              <a:srgbClr val="1F3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E516F4AD-496F-4EA8-A2A1-86BFBB718638}"/>
              </a:ext>
            </a:extLst>
          </p:cNvPr>
          <p:cNvSpPr/>
          <p:nvPr/>
        </p:nvSpPr>
        <p:spPr>
          <a:xfrm>
            <a:off x="596861" y="2356143"/>
            <a:ext cx="941081" cy="360039"/>
          </a:xfrm>
          <a:prstGeom prst="rect">
            <a:avLst/>
          </a:prstGeom>
          <a:solidFill>
            <a:srgbClr val="335BA3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rgbClr val="335BA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UserControls </a:t>
            </a:r>
          </a:p>
          <a:p>
            <a:pPr algn="ctr"/>
            <a:r>
              <a:rPr lang="en-US" altLang="ko-KR" sz="1000">
                <a:solidFill>
                  <a:srgbClr val="335BA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lang="ko-KR" altLang="en-US" sz="1000">
              <a:solidFill>
                <a:srgbClr val="335BA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FDAF70A7-52C8-41AD-93E9-9E5FF7EBB903}"/>
              </a:ext>
            </a:extLst>
          </p:cNvPr>
          <p:cNvSpPr/>
          <p:nvPr/>
        </p:nvSpPr>
        <p:spPr>
          <a:xfrm>
            <a:off x="2228814" y="3067146"/>
            <a:ext cx="1364222" cy="360040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WinForms </a:t>
            </a:r>
          </a:p>
          <a:p>
            <a:pPr algn="ctr"/>
            <a:r>
              <a: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(Code Behind)</a:t>
            </a: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DEABD56B-A0F4-466D-A097-490F3EBE356C}"/>
              </a:ext>
            </a:extLst>
          </p:cNvPr>
          <p:cNvSpPr/>
          <p:nvPr/>
        </p:nvSpPr>
        <p:spPr>
          <a:xfrm>
            <a:off x="2228814" y="2342431"/>
            <a:ext cx="1364222" cy="360040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UserControls</a:t>
            </a:r>
          </a:p>
          <a:p>
            <a:pPr algn="ctr"/>
            <a:r>
              <a: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(Code Behind)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98CBEB6F-DFB8-46A9-BD19-8C46CB215FE5}"/>
              </a:ext>
            </a:extLst>
          </p:cNvPr>
          <p:cNvSpPr/>
          <p:nvPr/>
        </p:nvSpPr>
        <p:spPr>
          <a:xfrm>
            <a:off x="9148544" y="2329033"/>
            <a:ext cx="1364222" cy="384753"/>
          </a:xfrm>
          <a:prstGeom prst="rect">
            <a:avLst/>
          </a:prstGeom>
          <a:solidFill>
            <a:srgbClr val="E8EDF8"/>
          </a:solidFill>
          <a:ln w="19050">
            <a:solidFill>
              <a:srgbClr val="B4C6E7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981765707">
                  <a:custGeom>
                    <a:avLst/>
                    <a:gdLst>
                      <a:gd name="connsiteX0" fmla="*/ 0 w 1364400"/>
                      <a:gd name="connsiteY0" fmla="*/ 0 h 226591"/>
                      <a:gd name="connsiteX1" fmla="*/ 1364400 w 1364400"/>
                      <a:gd name="connsiteY1" fmla="*/ 0 h 226591"/>
                      <a:gd name="connsiteX2" fmla="*/ 1364400 w 1364400"/>
                      <a:gd name="connsiteY2" fmla="*/ 226591 h 226591"/>
                      <a:gd name="connsiteX3" fmla="*/ 0 w 1364400"/>
                      <a:gd name="connsiteY3" fmla="*/ 226591 h 226591"/>
                      <a:gd name="connsiteX4" fmla="*/ 0 w 1364400"/>
                      <a:gd name="connsiteY4" fmla="*/ 0 h 226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4400" h="226591" fill="none" extrusionOk="0">
                        <a:moveTo>
                          <a:pt x="0" y="0"/>
                        </a:moveTo>
                        <a:cubicBezTo>
                          <a:pt x="230551" y="-94811"/>
                          <a:pt x="1154594" y="-70659"/>
                          <a:pt x="1364400" y="0"/>
                        </a:cubicBezTo>
                        <a:cubicBezTo>
                          <a:pt x="1376780" y="68570"/>
                          <a:pt x="1373894" y="148146"/>
                          <a:pt x="1364400" y="226591"/>
                        </a:cubicBezTo>
                        <a:cubicBezTo>
                          <a:pt x="1043407" y="172009"/>
                          <a:pt x="444333" y="163011"/>
                          <a:pt x="0" y="226591"/>
                        </a:cubicBezTo>
                        <a:cubicBezTo>
                          <a:pt x="-14779" y="113900"/>
                          <a:pt x="13386" y="35501"/>
                          <a:pt x="0" y="0"/>
                        </a:cubicBezTo>
                        <a:close/>
                      </a:path>
                      <a:path w="1364400" h="226591" stroke="0" extrusionOk="0">
                        <a:moveTo>
                          <a:pt x="0" y="0"/>
                        </a:moveTo>
                        <a:cubicBezTo>
                          <a:pt x="628107" y="31373"/>
                          <a:pt x="818716" y="-36230"/>
                          <a:pt x="1364400" y="0"/>
                        </a:cubicBezTo>
                        <a:cubicBezTo>
                          <a:pt x="1384687" y="29743"/>
                          <a:pt x="1357150" y="135397"/>
                          <a:pt x="1364400" y="226591"/>
                        </a:cubicBezTo>
                        <a:cubicBezTo>
                          <a:pt x="804539" y="144332"/>
                          <a:pt x="457606" y="240682"/>
                          <a:pt x="0" y="226591"/>
                        </a:cubicBezTo>
                        <a:cubicBezTo>
                          <a:pt x="9511" y="158191"/>
                          <a:pt x="18123" y="7191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StoredProcedure</a:t>
            </a:r>
          </a:p>
          <a:p>
            <a:pPr algn="ctr"/>
            <a:r>
              <a: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/Views</a:t>
            </a:r>
          </a:p>
        </p:txBody>
      </p:sp>
    </p:spTree>
    <p:extLst>
      <p:ext uri="{BB962C8B-B14F-4D97-AF65-F5344CB8AC3E}">
        <p14:creationId xmlns:p14="http://schemas.microsoft.com/office/powerpoint/2010/main" val="2660951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07DD05B9-B12B-40B6-BD03-DA551DF6F953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6070800" y="1794769"/>
            <a:ext cx="48811" cy="4121986"/>
          </a:xfrm>
          <a:prstGeom prst="bentConnector3">
            <a:avLst>
              <a:gd name="adj1" fmla="val -2927107"/>
            </a:avLst>
          </a:prstGeom>
          <a:ln w="76200">
            <a:solidFill>
              <a:srgbClr val="004D8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3 Tier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구조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3394F1B-7CDB-4AB4-9422-BDBD3E60DD67}"/>
              </a:ext>
            </a:extLst>
          </p:cNvPr>
          <p:cNvSpPr/>
          <p:nvPr/>
        </p:nvSpPr>
        <p:spPr>
          <a:xfrm>
            <a:off x="334963" y="2195512"/>
            <a:ext cx="11231785" cy="4607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0FC53E5C-2685-490A-90D9-2AC789FB2D48}"/>
              </a:ext>
            </a:extLst>
          </p:cNvPr>
          <p:cNvCxnSpPr>
            <a:cxnSpLocks/>
            <a:stCxn id="27" idx="2"/>
            <a:endCxn id="33" idx="2"/>
          </p:cNvCxnSpPr>
          <p:nvPr/>
        </p:nvCxnSpPr>
        <p:spPr>
          <a:xfrm rot="5400000">
            <a:off x="4670974" y="3633993"/>
            <a:ext cx="18814" cy="1744380"/>
          </a:xfrm>
          <a:prstGeom prst="bentConnector3">
            <a:avLst>
              <a:gd name="adj1" fmla="val 6124402"/>
            </a:avLst>
          </a:prstGeom>
          <a:ln w="76200">
            <a:solidFill>
              <a:srgbClr val="004D8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9709274-5A87-4B91-A733-85C97B977825}"/>
              </a:ext>
            </a:extLst>
          </p:cNvPr>
          <p:cNvCxnSpPr>
            <a:cxnSpLocks/>
            <a:stCxn id="27" idx="0"/>
            <a:endCxn id="28" idx="0"/>
          </p:cNvCxnSpPr>
          <p:nvPr/>
        </p:nvCxnSpPr>
        <p:spPr>
          <a:xfrm rot="5400000" flipH="1" flipV="1">
            <a:off x="6726376" y="2618149"/>
            <a:ext cx="29999" cy="2377606"/>
          </a:xfrm>
          <a:prstGeom prst="bentConnector3">
            <a:avLst>
              <a:gd name="adj1" fmla="val 1812347"/>
            </a:avLst>
          </a:prstGeom>
          <a:ln w="76200">
            <a:solidFill>
              <a:srgbClr val="004D8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6597C1B-4F75-41C9-BAA1-ECB8967AC9A4}"/>
              </a:ext>
            </a:extLst>
          </p:cNvPr>
          <p:cNvSpPr/>
          <p:nvPr/>
        </p:nvSpPr>
        <p:spPr>
          <a:xfrm>
            <a:off x="1504246" y="3821949"/>
            <a:ext cx="1439299" cy="674825"/>
          </a:xfrm>
          <a:prstGeom prst="rect">
            <a:avLst/>
          </a:prstGeom>
          <a:solidFill>
            <a:srgbClr val="1F3863"/>
          </a:solidFill>
          <a:ln>
            <a:solidFill>
              <a:srgbClr val="1F386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1">
                <a:latin typeface="나눔고딕" panose="020D0604000000000000" pitchFamily="50" charset="-127"/>
                <a:ea typeface="나눔고딕" panose="020D0604000000000000" pitchFamily="50" charset="-127"/>
              </a:rPr>
              <a:t>UI</a:t>
            </a:r>
            <a:endParaRPr lang="ko-KR" altLang="en-US" sz="180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10036C5-356C-4869-B69A-5F2F56EF4506}"/>
              </a:ext>
            </a:extLst>
          </p:cNvPr>
          <p:cNvSpPr/>
          <p:nvPr/>
        </p:nvSpPr>
        <p:spPr>
          <a:xfrm>
            <a:off x="4832921" y="3821951"/>
            <a:ext cx="1439299" cy="674825"/>
          </a:xfrm>
          <a:prstGeom prst="rect">
            <a:avLst/>
          </a:prstGeom>
          <a:solidFill>
            <a:srgbClr val="1F3863"/>
          </a:solidFill>
          <a:ln>
            <a:solidFill>
              <a:srgbClr val="1F386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1">
                <a:latin typeface="나눔고딕" panose="020D0604000000000000" pitchFamily="50" charset="-127"/>
                <a:ea typeface="나눔고딕" panose="020D0604000000000000" pitchFamily="50" charset="-127"/>
              </a:rPr>
              <a:t>VO</a:t>
            </a:r>
            <a:endParaRPr lang="ko-KR" altLang="en-US" sz="180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7266A4F-D8CC-4DB3-A995-018E38F93181}"/>
              </a:ext>
            </a:extLst>
          </p:cNvPr>
          <p:cNvSpPr/>
          <p:nvPr/>
        </p:nvSpPr>
        <p:spPr>
          <a:xfrm>
            <a:off x="7210527" y="3791952"/>
            <a:ext cx="1439299" cy="674825"/>
          </a:xfrm>
          <a:prstGeom prst="rect">
            <a:avLst/>
          </a:prstGeom>
          <a:solidFill>
            <a:srgbClr val="1F3863"/>
          </a:solidFill>
          <a:ln>
            <a:solidFill>
              <a:srgbClr val="1F386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1">
                <a:latin typeface="나눔고딕" panose="020D0604000000000000" pitchFamily="50" charset="-127"/>
                <a:ea typeface="나눔고딕" panose="020D0604000000000000" pitchFamily="50" charset="-127"/>
              </a:rPr>
              <a:t>DAC</a:t>
            </a:r>
            <a:endParaRPr lang="ko-KR" altLang="en-US" sz="180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173F7CFF-7BE6-4E42-B1D8-C89CC6679852}"/>
              </a:ext>
            </a:extLst>
          </p:cNvPr>
          <p:cNvCxnSpPr>
            <a:cxnSpLocks/>
            <a:endCxn id="28" idx="2"/>
          </p:cNvCxnSpPr>
          <p:nvPr/>
        </p:nvCxnSpPr>
        <p:spPr>
          <a:xfrm rot="5400000" flipH="1">
            <a:off x="9035129" y="3361822"/>
            <a:ext cx="345346" cy="2555254"/>
          </a:xfrm>
          <a:prstGeom prst="bentConnector3">
            <a:avLst>
              <a:gd name="adj1" fmla="val -241749"/>
            </a:avLst>
          </a:prstGeom>
          <a:ln w="76200">
            <a:solidFill>
              <a:srgbClr val="004D8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689ABF-2B08-489F-AC9F-2FF3CF8F2988}"/>
              </a:ext>
            </a:extLst>
          </p:cNvPr>
          <p:cNvSpPr/>
          <p:nvPr/>
        </p:nvSpPr>
        <p:spPr>
          <a:xfrm>
            <a:off x="3088541" y="3840763"/>
            <a:ext cx="1439299" cy="674825"/>
          </a:xfrm>
          <a:prstGeom prst="rect">
            <a:avLst/>
          </a:prstGeom>
          <a:solidFill>
            <a:srgbClr val="1F3863"/>
          </a:solidFill>
          <a:ln>
            <a:solidFill>
              <a:srgbClr val="1F386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1">
                <a:latin typeface="나눔고딕" panose="020D0604000000000000" pitchFamily="50" charset="-127"/>
                <a:ea typeface="나눔고딕" panose="020D0604000000000000" pitchFamily="50" charset="-127"/>
              </a:rPr>
              <a:t>Service</a:t>
            </a:r>
            <a:endParaRPr lang="ko-KR" altLang="en-US" sz="180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EA3162A-3914-4DE8-AC91-F5F796BBF718}"/>
              </a:ext>
            </a:extLst>
          </p:cNvPr>
          <p:cNvSpPr/>
          <p:nvPr/>
        </p:nvSpPr>
        <p:spPr>
          <a:xfrm>
            <a:off x="1215377" y="3445286"/>
            <a:ext cx="3518328" cy="13968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1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34DDAB42-0F56-474D-9E22-6E25E4BF343C}"/>
              </a:ext>
            </a:extLst>
          </p:cNvPr>
          <p:cNvCxnSpPr>
            <a:cxnSpLocks/>
            <a:stCxn id="33" idx="0"/>
            <a:endCxn id="26" idx="0"/>
          </p:cNvCxnSpPr>
          <p:nvPr/>
        </p:nvCxnSpPr>
        <p:spPr>
          <a:xfrm rot="16200000" flipV="1">
            <a:off x="3006637" y="3039208"/>
            <a:ext cx="18816" cy="1584296"/>
          </a:xfrm>
          <a:prstGeom prst="bentConnector3">
            <a:avLst>
              <a:gd name="adj1" fmla="val 4636633"/>
            </a:avLst>
          </a:prstGeom>
          <a:ln w="76200">
            <a:solidFill>
              <a:srgbClr val="004D86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6" name="그림 35" descr="방, 머그, 오토만이(가) 표시된 사진&#10;&#10;자동 생성된 설명">
            <a:extLst>
              <a:ext uri="{FF2B5EF4-FFF2-40B4-BE49-F238E27FC236}">
                <a16:creationId xmlns:a16="http://schemas.microsoft.com/office/drawing/2014/main" id="{31E8B79B-5FF5-48CE-9E02-6A3AB7667E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119" y="3383163"/>
            <a:ext cx="1552529" cy="1132426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3EFE1B1C-C1E1-43C6-9DCC-AA2900BE193F}"/>
              </a:ext>
            </a:extLst>
          </p:cNvPr>
          <p:cNvSpPr/>
          <p:nvPr/>
        </p:nvSpPr>
        <p:spPr>
          <a:xfrm>
            <a:off x="9731544" y="4482597"/>
            <a:ext cx="1331840" cy="46573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788" rIns="46788"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Database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5048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프로세스 흐름도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1BC74454-9C59-4D06-85CE-8AB7A23B680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20977421-5919-49F7-9CE2-033505D59BFD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F7198289-2A44-4D90-A807-0225AFF4F205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973353F7-92CA-473F-B821-0381A54A5C1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2D98859D-B12B-4C4F-9BDF-AE04DF6AD94C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B6A838F7-B278-4591-805B-788A821ADBF0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1D1F3015-FBC6-4673-B67E-42AFC6211225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733B06B-962F-476C-B326-66BB22AA68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97" y="2083426"/>
            <a:ext cx="10986217" cy="451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82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536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요구사항 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496" cy="365304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요구사항 정의서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5372" name="직사각형 10"/>
          <p:cNvSpPr>
            <a:spLocks noChangeArrowheads="1"/>
          </p:cNvSpPr>
          <p:nvPr/>
        </p:nvSpPr>
        <p:spPr bwMode="auto">
          <a:xfrm>
            <a:off x="6529707" y="2477417"/>
            <a:ext cx="489394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고객의 요구 사항 정의</a:t>
            </a:r>
            <a:endParaRPr kumimoji="0" lang="en-US" altLang="ko-KR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algn="just" eaLnBrk="1" hangingPunct="1">
              <a:spcBef>
                <a:spcPct val="0"/>
              </a:spcBef>
              <a:buNone/>
            </a:pPr>
            <a:endParaRPr kumimoji="0" lang="en-US" altLang="ko-KR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중요도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반영 여부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F080EEA6-4E71-4754-BFE8-FDCE2ABDDC42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B8D29D92-EC9C-4BD7-8640-6DCA775C036E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39B366AD-5D03-432F-93D8-1A95FE3F0AD3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AFD03600-794D-4194-B3EE-406541529C04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8EC7B28F-3F6C-4E5C-95F4-A14D2C51ED14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A7500BE3-90BA-4719-8B60-411FF50B7719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6E4C51D2-BD74-4B31-B402-20B3733A91E0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화면설계서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393" cy="3653049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화면 설계서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6529388" y="2478088"/>
            <a:ext cx="47942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buFontTx/>
              <a:buChar char="-"/>
              <a:defRPr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컨트롤의 세부적인 기능을</a:t>
            </a:r>
            <a:r>
              <a:rPr kumimoji="0" lang="en-US" altLang="ko-KR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설계함</a:t>
            </a:r>
            <a:endParaRPr kumimoji="0" lang="en-US" altLang="ko-KR" sz="2000" b="1" dirty="0">
              <a:solidFill>
                <a:schemeClr val="tx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algn="just" eaLnBrk="1" latinLnBrk="1" hangingPunct="1">
              <a:defRPr/>
            </a:pPr>
            <a:endParaRPr kumimoji="0" lang="en-US" altLang="ko-KR" sz="2000" dirty="0">
              <a:solidFill>
                <a:schemeClr val="tx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3324" name="그림 65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3553" y="2344254"/>
            <a:ext cx="5211335" cy="3600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그룹 13">
            <a:extLst>
              <a:ext uri="{FF2B5EF4-FFF2-40B4-BE49-F238E27FC236}">
                <a16:creationId xmlns:a16="http://schemas.microsoft.com/office/drawing/2014/main" id="{0ABC00E6-E827-442F-9AC5-4EE02536205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8" name="양쪽 모서리가 둥근 사각형 21">
              <a:extLst>
                <a:ext uri="{FF2B5EF4-FFF2-40B4-BE49-F238E27FC236}">
                  <a16:creationId xmlns:a16="http://schemas.microsoft.com/office/drawing/2014/main" id="{690B857E-98E1-445B-817A-27C65B673F38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19" name="양쪽 모서리가 둥근 사각형 23">
              <a:extLst>
                <a:ext uri="{FF2B5EF4-FFF2-40B4-BE49-F238E27FC236}">
                  <a16:creationId xmlns:a16="http://schemas.microsoft.com/office/drawing/2014/main" id="{604A3B6F-B1DE-4260-BF66-CEB8ECE59CC1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0" name="양쪽 모서리가 둥근 사각형 24">
              <a:extLst>
                <a:ext uri="{FF2B5EF4-FFF2-40B4-BE49-F238E27FC236}">
                  <a16:creationId xmlns:a16="http://schemas.microsoft.com/office/drawing/2014/main" id="{424D4B29-8130-4CBA-9895-826FAA4F239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1" name="양쪽 모서리가 둥근 사각형 25">
              <a:extLst>
                <a:ext uri="{FF2B5EF4-FFF2-40B4-BE49-F238E27FC236}">
                  <a16:creationId xmlns:a16="http://schemas.microsoft.com/office/drawing/2014/main" id="{AB2A42E0-7B56-4028-B003-6F129D031E96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3" name="양쪽 모서리가 둥근 사각형 26">
              <a:extLst>
                <a:ext uri="{FF2B5EF4-FFF2-40B4-BE49-F238E27FC236}">
                  <a16:creationId xmlns:a16="http://schemas.microsoft.com/office/drawing/2014/main" id="{E18E890F-4506-46C6-A667-182A77EF2399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0" name="양쪽 모서리가 둥근 사각형 27">
              <a:extLst>
                <a:ext uri="{FF2B5EF4-FFF2-40B4-BE49-F238E27FC236}">
                  <a16:creationId xmlns:a16="http://schemas.microsoft.com/office/drawing/2014/main" id="{5A5FB383-F722-4181-9C71-53914ADFA139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 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테이블 정의서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6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MES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프로세스를 이해하고 이에 따라 필요한 테이블 작성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테이블간의 관계도를 통하여 필요한 외래키 추가</a:t>
              </a:r>
            </a:p>
          </p:txBody>
        </p:sp>
      </p:grpSp>
      <p:pic>
        <p:nvPicPr>
          <p:cNvPr id="19463" name="그림 18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5"/>
          <a:stretch/>
        </p:blipFill>
        <p:spPr bwMode="auto">
          <a:xfrm>
            <a:off x="782638" y="2320926"/>
            <a:ext cx="5508378" cy="3653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534474" y="-2987677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테이블정의서를 기반으로 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MES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설계</a:t>
              </a:r>
            </a:p>
          </p:txBody>
        </p:sp>
      </p:grpSp>
      <p:pic>
        <p:nvPicPr>
          <p:cNvPr id="21511" name="그림 19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14657" r="18066" b="26542"/>
          <a:stretch/>
        </p:blipFill>
        <p:spPr bwMode="auto">
          <a:xfrm>
            <a:off x="782638" y="2320925"/>
            <a:ext cx="5508378" cy="36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570616" y="-2985468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378" cy="3653049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MES </a:t>
            </a: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메인 화면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3564" name="직사각형 10"/>
          <p:cNvSpPr>
            <a:spLocks noChangeArrowheads="1"/>
          </p:cNvSpPr>
          <p:nvPr/>
        </p:nvSpPr>
        <p:spPr bwMode="auto">
          <a:xfrm>
            <a:off x="6529584" y="2477417"/>
            <a:ext cx="5325866" cy="2247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Popup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양식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메뉴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검색바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표 등 색상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폰트 스타일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크기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굵기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아이콘 통일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pic>
        <p:nvPicPr>
          <p:cNvPr id="33800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0" name="TextBox 48"/>
          <p:cNvSpPr txBox="1">
            <a:spLocks noChangeArrowheads="1"/>
          </p:cNvSpPr>
          <p:nvPr/>
        </p:nvSpPr>
        <p:spPr bwMode="auto">
          <a:xfrm>
            <a:off x="4875213" y="2770188"/>
            <a:ext cx="1004887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03 </a:t>
            </a: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5" name="TextBox 53"/>
          <p:cNvSpPr txBox="1">
            <a:spLocks noChangeArrowheads="1"/>
          </p:cNvSpPr>
          <p:nvPr/>
        </p:nvSpPr>
        <p:spPr bwMode="auto">
          <a:xfrm>
            <a:off x="4886325" y="3608388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04 </a:t>
            </a: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0" name="TextBox 58"/>
          <p:cNvSpPr txBox="1">
            <a:spLocks noChangeArrowheads="1"/>
          </p:cNvSpPr>
          <p:nvPr/>
        </p:nvSpPr>
        <p:spPr bwMode="auto">
          <a:xfrm>
            <a:off x="4886325" y="4451350"/>
            <a:ext cx="1006475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05 </a:t>
            </a: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5" name="TextBox 63"/>
          <p:cNvSpPr txBox="1">
            <a:spLocks noChangeArrowheads="1"/>
          </p:cNvSpPr>
          <p:nvPr/>
        </p:nvSpPr>
        <p:spPr bwMode="auto">
          <a:xfrm>
            <a:off x="4899025" y="5265738"/>
            <a:ext cx="10048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06 </a:t>
            </a: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제안</a:t>
            </a:r>
            <a:r>
              <a:rPr kumimoji="0"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0" name="TextBox 68"/>
          <p:cNvSpPr txBox="1">
            <a:spLocks noChangeArrowheads="1"/>
          </p:cNvSpPr>
          <p:nvPr/>
        </p:nvSpPr>
        <p:spPr bwMode="auto">
          <a:xfrm>
            <a:off x="9393238" y="2779713"/>
            <a:ext cx="1004887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07 - 15 </a:t>
            </a:r>
          </a:p>
        </p:txBody>
      </p:sp>
      <p:cxnSp>
        <p:nvCxnSpPr>
          <p:cNvPr id="70" name="Straight Connector 6"/>
          <p:cNvCxnSpPr/>
          <p:nvPr/>
        </p:nvCxnSpPr>
        <p:spPr>
          <a:xfrm>
            <a:off x="6321425" y="3995738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48"/>
          <p:cNvSpPr/>
          <p:nvPr/>
        </p:nvSpPr>
        <p:spPr>
          <a:xfrm>
            <a:off x="618013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3" name="TextBox 4"/>
          <p:cNvSpPr txBox="1">
            <a:spLocks noChangeArrowheads="1"/>
          </p:cNvSpPr>
          <p:nvPr/>
        </p:nvSpPr>
        <p:spPr bwMode="auto">
          <a:xfrm>
            <a:off x="619442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54" name="TextBox 72"/>
          <p:cNvSpPr txBox="1">
            <a:spLocks noChangeArrowheads="1"/>
          </p:cNvSpPr>
          <p:nvPr/>
        </p:nvSpPr>
        <p:spPr bwMode="auto">
          <a:xfrm>
            <a:off x="6926263" y="3659188"/>
            <a:ext cx="340836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구현화면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5" name="TextBox 73"/>
          <p:cNvSpPr txBox="1">
            <a:spLocks noChangeArrowheads="1"/>
          </p:cNvSpPr>
          <p:nvPr/>
        </p:nvSpPr>
        <p:spPr bwMode="auto">
          <a:xfrm>
            <a:off x="9374188" y="3611563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16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FA9354FE-1A64-487D-8BA4-DF44D374646A}"/>
              </a:ext>
            </a:extLst>
          </p:cNvPr>
          <p:cNvGrpSpPr/>
          <p:nvPr/>
        </p:nvGrpSpPr>
        <p:grpSpPr>
          <a:xfrm>
            <a:off x="9557589" y="2239963"/>
            <a:ext cx="1597025" cy="1419225"/>
            <a:chOff x="6740416" y="2456546"/>
            <a:chExt cx="1597025" cy="141922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8B53F10-3C5B-4915-9B13-5A78B15E6A1B}"/>
                </a:ext>
              </a:extLst>
            </p:cNvPr>
            <p:cNvSpPr/>
            <p:nvPr/>
          </p:nvSpPr>
          <p:spPr>
            <a:xfrm>
              <a:off x="6740416" y="2456546"/>
              <a:ext cx="1597025" cy="14192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669ACFC-6421-424E-9601-E26D105F2E42}"/>
                </a:ext>
              </a:extLst>
            </p:cNvPr>
            <p:cNvSpPr/>
            <p:nvPr/>
          </p:nvSpPr>
          <p:spPr>
            <a:xfrm>
              <a:off x="6950962" y="3012044"/>
              <a:ext cx="11897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>
                  <a:latin typeface="+mn-lt"/>
                  <a:ea typeface="+mn-ea"/>
                </a:rPr>
                <a:t>캡쳐 화면</a:t>
              </a:r>
              <a:endParaRPr kumimoji="0" lang="ko-KR" altLang="en-US" dirty="0">
                <a:latin typeface="+mn-lt"/>
                <a:ea typeface="+mn-ea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7D74278-034D-46CA-B5E7-B43C90D32542}"/>
              </a:ext>
            </a:extLst>
          </p:cNvPr>
          <p:cNvGrpSpPr/>
          <p:nvPr/>
        </p:nvGrpSpPr>
        <p:grpSpPr>
          <a:xfrm>
            <a:off x="6565294" y="4662487"/>
            <a:ext cx="1597025" cy="1419225"/>
            <a:chOff x="6740416" y="2456546"/>
            <a:chExt cx="1597025" cy="1419225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DC3643A-F4C4-4A71-A933-76FC89E23AAA}"/>
                </a:ext>
              </a:extLst>
            </p:cNvPr>
            <p:cNvSpPr/>
            <p:nvPr/>
          </p:nvSpPr>
          <p:spPr>
            <a:xfrm>
              <a:off x="6740416" y="2456546"/>
              <a:ext cx="1597025" cy="14192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B392A30-A1E7-4FA0-B371-66D67696D0ED}"/>
                </a:ext>
              </a:extLst>
            </p:cNvPr>
            <p:cNvSpPr/>
            <p:nvPr/>
          </p:nvSpPr>
          <p:spPr>
            <a:xfrm>
              <a:off x="6950962" y="3012044"/>
              <a:ext cx="11897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>
                  <a:latin typeface="+mn-lt"/>
                  <a:ea typeface="+mn-ea"/>
                </a:rPr>
                <a:t>캡쳐 화면</a:t>
              </a:r>
              <a:endParaRPr kumimoji="0" lang="ko-KR" altLang="en-US" dirty="0">
                <a:latin typeface="+mn-lt"/>
                <a:ea typeface="+mn-ea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F647269-A0AC-4171-9FE9-1AF0A2D266F0}"/>
              </a:ext>
            </a:extLst>
          </p:cNvPr>
          <p:cNvGrpSpPr/>
          <p:nvPr/>
        </p:nvGrpSpPr>
        <p:grpSpPr>
          <a:xfrm>
            <a:off x="9612313" y="4648307"/>
            <a:ext cx="1597025" cy="1419225"/>
            <a:chOff x="6740416" y="2456546"/>
            <a:chExt cx="1597025" cy="141922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19FB2C1-45EA-4FB5-A1B3-1E84E506A227}"/>
                </a:ext>
              </a:extLst>
            </p:cNvPr>
            <p:cNvSpPr/>
            <p:nvPr/>
          </p:nvSpPr>
          <p:spPr>
            <a:xfrm>
              <a:off x="6740416" y="2456546"/>
              <a:ext cx="1597025" cy="14192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5D2CE83-7DE3-462C-B5DB-A838C64AE1DB}"/>
                </a:ext>
              </a:extLst>
            </p:cNvPr>
            <p:cNvSpPr/>
            <p:nvPr/>
          </p:nvSpPr>
          <p:spPr>
            <a:xfrm>
              <a:off x="6950962" y="3012044"/>
              <a:ext cx="11897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>
                  <a:latin typeface="+mn-lt"/>
                  <a:ea typeface="+mn-ea"/>
                </a:rPr>
                <a:t>캡쳐 화면</a:t>
              </a:r>
              <a:endParaRPr kumimoji="0" lang="ko-KR" altLang="en-US" dirty="0">
                <a:latin typeface="+mn-lt"/>
                <a:ea typeface="+mn-ea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BE1C43-F1A8-4EBE-90CD-A519625D8276}"/>
              </a:ext>
            </a:extLst>
          </p:cNvPr>
          <p:cNvGrpSpPr/>
          <p:nvPr/>
        </p:nvGrpSpPr>
        <p:grpSpPr>
          <a:xfrm>
            <a:off x="6684208" y="2212181"/>
            <a:ext cx="1597025" cy="1419225"/>
            <a:chOff x="6740416" y="2456546"/>
            <a:chExt cx="1597025" cy="141922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AB80DDE-1AB7-4360-9FA7-3A81F1983C25}"/>
                </a:ext>
              </a:extLst>
            </p:cNvPr>
            <p:cNvSpPr/>
            <p:nvPr/>
          </p:nvSpPr>
          <p:spPr>
            <a:xfrm>
              <a:off x="6740416" y="2456546"/>
              <a:ext cx="1597025" cy="14192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81358E5-C4EA-4299-ACB4-818BB393359C}"/>
                </a:ext>
              </a:extLst>
            </p:cNvPr>
            <p:cNvSpPr/>
            <p:nvPr/>
          </p:nvSpPr>
          <p:spPr>
            <a:xfrm>
              <a:off x="6950962" y="3012044"/>
              <a:ext cx="11897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>
                  <a:latin typeface="+mn-lt"/>
                  <a:ea typeface="+mn-ea"/>
                </a:rPr>
                <a:t>캡쳐 화면</a:t>
              </a:r>
              <a:endParaRPr kumimoji="0" lang="ko-KR" altLang="en-US" dirty="0">
                <a:latin typeface="+mn-lt"/>
                <a:ea typeface="+mn-ea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683" y="2813994"/>
            <a:ext cx="4766592" cy="356733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 anchor="ctr" anchorCtr="1"/>
          <a:lstStyle/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MES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는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Manufacturing Execution System Implementation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 정보화 시스템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약어입니다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우리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GeniousMES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회사는 캔햄 공장의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MES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를 설계 하였으며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,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주문의 시작부터 생산 마감까지 전체 생산 일정을 계획 하였습니다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기준 정보로 세부 생성 흐름을 체계화 하였습니다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 </a:t>
            </a:r>
          </a:p>
          <a:p>
            <a:pPr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또한 현장 작업자들의 생산 실적 작업을 위한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POP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프로그램과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, 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관리자를 위한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별도의 웹 서비스를 제공합니다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7413" y="2390775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설명 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585854" y="-2959903"/>
            <a:ext cx="369888" cy="6791343"/>
            <a:chOff x="11783838" y="1420023"/>
            <a:chExt cx="370105" cy="4457250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7182" name="그룹 29"/>
          <p:cNvGrpSpPr>
            <a:grpSpLocks/>
          </p:cNvGrpSpPr>
          <p:nvPr/>
        </p:nvGrpSpPr>
        <p:grpSpPr bwMode="auto">
          <a:xfrm>
            <a:off x="6764338" y="3101975"/>
            <a:ext cx="1285875" cy="1216025"/>
            <a:chOff x="8402638" y="1579563"/>
            <a:chExt cx="1566862" cy="1482319"/>
          </a:xfrm>
        </p:grpSpPr>
        <p:sp>
          <p:nvSpPr>
            <p:cNvPr id="21" name="타원 20"/>
            <p:cNvSpPr/>
            <p:nvPr/>
          </p:nvSpPr>
          <p:spPr bwMode="auto">
            <a:xfrm>
              <a:off x="8456801" y="1579563"/>
              <a:ext cx="1454667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8746961" y="1844678"/>
              <a:ext cx="932380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3" name="Straight Connector 8"/>
            <p:cNvCxnSpPr/>
            <p:nvPr/>
          </p:nvCxnSpPr>
          <p:spPr bwMode="auto">
            <a:xfrm>
              <a:off x="8690863" y="2278150"/>
              <a:ext cx="1003953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영업 관리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9567863" y="3101975"/>
            <a:ext cx="1287462" cy="1216025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구매 관리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757988" y="4968875"/>
            <a:ext cx="1287462" cy="1216025"/>
            <a:chOff x="8402638" y="1579563"/>
            <a:chExt cx="1566862" cy="1482319"/>
          </a:xfrm>
        </p:grpSpPr>
        <p:sp>
          <p:nvSpPr>
            <p:cNvPr id="31" name="타원 30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POP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9567863" y="4968875"/>
            <a:ext cx="1287462" cy="1216025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리포트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3559175" y="2854325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송기문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>
          <a:xfrm>
            <a:off x="3605213" y="3282950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>
            <a:spLocks/>
          </p:cNvSpPr>
          <p:nvPr/>
        </p:nvSpPr>
        <p:spPr>
          <a:xfrm>
            <a:off x="3611563" y="3425825"/>
            <a:ext cx="2238375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8224838" y="2854325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장건희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83" name="Straight Connector 8"/>
          <p:cNvCxnSpPr/>
          <p:nvPr/>
        </p:nvCxnSpPr>
        <p:spPr>
          <a:xfrm>
            <a:off x="8272463" y="3282950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>
            <a:spLocks/>
          </p:cNvSpPr>
          <p:nvPr/>
        </p:nvSpPr>
        <p:spPr>
          <a:xfrm>
            <a:off x="8277225" y="3425825"/>
            <a:ext cx="31178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3559175" y="4978400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이홍직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1" name="Straight Connector 8"/>
          <p:cNvCxnSpPr/>
          <p:nvPr/>
        </p:nvCxnSpPr>
        <p:spPr>
          <a:xfrm>
            <a:off x="3605213" y="5407025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/>
          <p:cNvSpPr txBox="1">
            <a:spLocks/>
          </p:cNvSpPr>
          <p:nvPr/>
        </p:nvSpPr>
        <p:spPr>
          <a:xfrm>
            <a:off x="3611563" y="5549900"/>
            <a:ext cx="2733675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224838" y="4978400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이민희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5" name="Straight Connector 8"/>
          <p:cNvCxnSpPr/>
          <p:nvPr/>
        </p:nvCxnSpPr>
        <p:spPr>
          <a:xfrm>
            <a:off x="8272463" y="5407025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2"/>
          <p:cNvSpPr txBox="1">
            <a:spLocks/>
          </p:cNvSpPr>
          <p:nvPr/>
        </p:nvSpPr>
        <p:spPr>
          <a:xfrm>
            <a:off x="8277225" y="5549900"/>
            <a:ext cx="24701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259013" y="3003550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259013" y="5127625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563374" y="-2950265"/>
            <a:ext cx="369888" cy="6791119"/>
            <a:chOff x="11783839" y="1412919"/>
            <a:chExt cx="370104" cy="4457102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5" name="그림 4" descr="사람, 실내, 가장이(가) 표시된 사진&#10;&#10;자동 생성된 설명">
            <a:extLst>
              <a:ext uri="{FF2B5EF4-FFF2-40B4-BE49-F238E27FC236}">
                <a16:creationId xmlns:a16="http://schemas.microsoft.com/office/drawing/2014/main" id="{076AD98B-2CD5-4E43-8242-F32C3217DC0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6" b="-495"/>
          <a:stretch/>
        </p:blipFill>
        <p:spPr>
          <a:xfrm>
            <a:off x="6502506" y="2089150"/>
            <a:ext cx="1465200" cy="1828800"/>
          </a:xfrm>
          <a:prstGeom prst="rect">
            <a:avLst/>
          </a:prstGeom>
        </p:spPr>
      </p:pic>
      <p:pic>
        <p:nvPicPr>
          <p:cNvPr id="9" name="그림 8" descr="사람, 의류, 여자, 실내이(가) 표시된 사진&#10;&#10;자동 생성된 설명">
            <a:extLst>
              <a:ext uri="{FF2B5EF4-FFF2-40B4-BE49-F238E27FC236}">
                <a16:creationId xmlns:a16="http://schemas.microsoft.com/office/drawing/2014/main" id="{F483EA5F-9905-40C0-8F2F-477780FC4E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506" y="4491889"/>
            <a:ext cx="1464906" cy="1830271"/>
          </a:xfrm>
          <a:prstGeom prst="rect">
            <a:avLst/>
          </a:prstGeom>
        </p:spPr>
      </p:pic>
      <p:pic>
        <p:nvPicPr>
          <p:cNvPr id="3" name="그림 2" descr="사람, 정장, 남자, 의류이(가) 표시된 사진&#10;&#10;자동 생성된 설명">
            <a:extLst>
              <a:ext uri="{FF2B5EF4-FFF2-40B4-BE49-F238E27FC236}">
                <a16:creationId xmlns:a16="http://schemas.microsoft.com/office/drawing/2014/main" id="{9EA88D71-0EC5-470B-AB10-171D6C354E4A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47" y="2089150"/>
            <a:ext cx="1465200" cy="1828800"/>
          </a:xfrm>
          <a:prstGeom prst="rect">
            <a:avLst/>
          </a:prstGeom>
        </p:spPr>
      </p:pic>
      <p:pic>
        <p:nvPicPr>
          <p:cNvPr id="4" name="그림 3" descr="클립아트이(가) 표시된 사진&#10;&#10;자동 생성된 설명">
            <a:extLst>
              <a:ext uri="{FF2B5EF4-FFF2-40B4-BE49-F238E27FC236}">
                <a16:creationId xmlns:a16="http://schemas.microsoft.com/office/drawing/2014/main" id="{DC697A7A-CA2F-45B1-A3DC-A613408863B6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92" y="2104256"/>
            <a:ext cx="1828800" cy="1828800"/>
          </a:xfrm>
          <a:prstGeom prst="rect">
            <a:avLst/>
          </a:prstGeom>
        </p:spPr>
      </p:pic>
      <p:pic>
        <p:nvPicPr>
          <p:cNvPr id="7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id="{BC80A4E4-3CE6-48B2-A74D-08F30ACD1A4A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26" y="4509120"/>
            <a:ext cx="1828800" cy="1828800"/>
          </a:xfrm>
          <a:prstGeom prst="rect">
            <a:avLst/>
          </a:prstGeom>
        </p:spPr>
      </p:pic>
      <p:pic>
        <p:nvPicPr>
          <p:cNvPr id="10" name="그림 9" descr="클립아트, 벡터그래픽이(가) 표시된 사진&#10;&#10;자동 생성된 설명">
            <a:extLst>
              <a:ext uri="{FF2B5EF4-FFF2-40B4-BE49-F238E27FC236}">
                <a16:creationId xmlns:a16="http://schemas.microsoft.com/office/drawing/2014/main" id="{E59FE9D8-4B20-4F2F-9C49-096905CECC6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7" r="19898"/>
          <a:stretch/>
        </p:blipFill>
        <p:spPr>
          <a:xfrm>
            <a:off x="6149579" y="4509120"/>
            <a:ext cx="1828800" cy="1828800"/>
          </a:xfrm>
          <a:prstGeom prst="rect">
            <a:avLst/>
          </a:prstGeom>
        </p:spPr>
      </p:pic>
      <p:pic>
        <p:nvPicPr>
          <p:cNvPr id="12" name="그림 11" descr="클립아트이(가) 표시된 사진&#10;&#10;자동 생성된 설명">
            <a:extLst>
              <a:ext uri="{FF2B5EF4-FFF2-40B4-BE49-F238E27FC236}">
                <a16:creationId xmlns:a16="http://schemas.microsoft.com/office/drawing/2014/main" id="{AEB401EE-21BE-4BDE-83DE-8CDAA063F9A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8" r="19898"/>
          <a:stretch/>
        </p:blipFill>
        <p:spPr>
          <a:xfrm>
            <a:off x="6210622" y="2086794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2021-12-13 ~ 2022-01-20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376620"/>
              </p:ext>
            </p:extLst>
          </p:nvPr>
        </p:nvGraphicFramePr>
        <p:xfrm>
          <a:off x="622300" y="2122488"/>
          <a:ext cx="10974388" cy="4186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설계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2178050" y="2363788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2973388" y="3098800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3" name="도형 7"/>
          <p:cNvSpPr>
            <a:spLocks/>
          </p:cNvSpPr>
          <p:nvPr/>
        </p:nvSpPr>
        <p:spPr>
          <a:xfrm>
            <a:off x="3760788" y="3841750"/>
            <a:ext cx="1554162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5332413" y="4530725"/>
            <a:ext cx="469582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10021888" y="5268913"/>
            <a:ext cx="1576387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563374" y="-2959790"/>
            <a:ext cx="369888" cy="6791119"/>
            <a:chOff x="11783839" y="1412919"/>
            <a:chExt cx="370104" cy="4457102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75295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세부 일정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2021-12-13 ~ 2022-01-20</a:t>
            </a:r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585742" y="-2944590"/>
            <a:ext cx="369888" cy="6791119"/>
            <a:chOff x="11783839" y="1412919"/>
            <a:chExt cx="370104" cy="4457102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144DCC6D-2453-4191-A9E3-46E5E6E8F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161154"/>
              </p:ext>
            </p:extLst>
          </p:nvPr>
        </p:nvGraphicFramePr>
        <p:xfrm>
          <a:off x="586550" y="1889010"/>
          <a:ext cx="11233248" cy="44923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3390136505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836195974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2495895932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343125196"/>
                    </a:ext>
                  </a:extLst>
                </a:gridCol>
              </a:tblGrid>
              <a:tr h="454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활동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3483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12/13(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)~12/21(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분석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일정표 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970213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12/21(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)~12/27(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 관리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테이블 정의서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ERD, Base forms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ERD,</a:t>
                      </a:r>
                    </a:p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화면 설계서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테이블 정의서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694967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12/30(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목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)~1/14(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소스 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86858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1/14(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)~1/20(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최종 발표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ppt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4524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206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개발 환경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65783" y="2799722"/>
              <a:ext cx="4575152" cy="2769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Microsoft Visual Studio 2019, SSMS 18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C#, MS-SQL</a:t>
              </a:r>
            </a:p>
            <a:p>
              <a:pPr marL="0" indent="0" eaLnBrk="1" latinLnBrk="1" hangingPunct="1">
                <a:defRPr/>
              </a:pPr>
              <a:endParaRPr kumimoji="0" lang="en-US" altLang="ko-KR" sz="16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프레임워크</a:t>
              </a:r>
              <a:br>
                <a:rPr kumimoji="0" lang="en-US" altLang="ko-KR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en-US" altLang="ko-KR" sz="160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en-US" altLang="ko-KR" sz="14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6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.NET Framework v4.7.2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</a:t>
              </a:r>
              <a:r>
                <a:rPr kumimoji="0" lang="en-US" altLang="ko-KR" sz="14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</a:t>
              </a:r>
              <a:endParaRPr kumimoji="0" lang="en-US" altLang="ko-KR" sz="14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581003" y="-2980528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2496A38-8E1D-4299-BFF9-374A968C4A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90" y="2896308"/>
            <a:ext cx="1271328" cy="136631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9F3A1B1E-5EF1-42C7-9638-3125FC5C6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490" y="2973836"/>
            <a:ext cx="1494059" cy="1211255"/>
          </a:xfrm>
          <a:prstGeom prst="rect">
            <a:avLst/>
          </a:prstGeom>
          <a:solidFill>
            <a:schemeClr val="bg1"/>
          </a:solidFill>
          <a:ln w="69850" cap="rnd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C290705-EEBE-4655-BB8F-B7C430494E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521" y="4382138"/>
            <a:ext cx="1489130" cy="148913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세부 일정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6947768" cy="365304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세부 일정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5612" name="직사각형 10"/>
          <p:cNvSpPr>
            <a:spLocks noChangeArrowheads="1"/>
          </p:cNvSpPr>
          <p:nvPr/>
        </p:nvSpPr>
        <p:spPr bwMode="auto">
          <a:xfrm>
            <a:off x="6529584" y="2477417"/>
            <a:ext cx="53258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9240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 구성도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415E4E9-743C-4D8F-A0A5-CD491574D3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17" y="2113542"/>
            <a:ext cx="10050740" cy="445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03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4875</TotalTime>
  <Words>770</Words>
  <Application>Microsoft Office PowerPoint</Application>
  <PresentationFormat>사용자 지정</PresentationFormat>
  <Paragraphs>282</Paragraphs>
  <Slides>19</Slides>
  <Notes>16</Notes>
  <HiddenSlides>2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나눔고딕</vt:lpstr>
      <vt:lpstr>나눔고딕 ExtraBold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이민희</cp:lastModifiedBy>
  <cp:revision>90</cp:revision>
  <dcterms:created xsi:type="dcterms:W3CDTF">2019-08-26T09:16:45Z</dcterms:created>
  <dcterms:modified xsi:type="dcterms:W3CDTF">2021-12-26T01:43:44Z</dcterms:modified>
</cp:coreProperties>
</file>